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71" r:id="rId14"/>
    <p:sldId id="272" r:id="rId15"/>
    <p:sldId id="268" r:id="rId16"/>
    <p:sldId id="274" r:id="rId17"/>
    <p:sldId id="275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457" autoAdjust="0"/>
    <p:restoredTop sz="94660"/>
  </p:normalViewPr>
  <p:slideViewPr>
    <p:cSldViewPr snapToGrid="0">
      <p:cViewPr varScale="1">
        <p:scale>
          <a:sx n="43" d="100"/>
          <a:sy n="43" d="100"/>
        </p:scale>
        <p:origin x="24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CD1C1A-E5DF-4866-B2C2-49D5FA268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BA648E2-82A1-48A2-9D82-790CE2B08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945A85B-38EE-41DA-94D6-479FBCB77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58DB-7798-4C74-A47E-C1810ACAB5DC}" type="datetimeFigureOut">
              <a:rPr lang="hu-HU" smtClean="0"/>
              <a:t>2020. 08. 23.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05DE5E7-8BFE-4940-B326-F54B7E2B6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C3B73B9-9DE3-43BD-8169-A5454EF8B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3DDB-5739-44B5-8A20-65AE1C0F20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0100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0A19B1-7A15-4D5C-9499-5A0E656E6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DF04AF6-916F-4B28-B6A6-B6834B7BA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1F30528-B4B9-4952-B747-818492FF7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58DB-7798-4C74-A47E-C1810ACAB5DC}" type="datetimeFigureOut">
              <a:rPr lang="hu-HU" smtClean="0"/>
              <a:t>2020. 08. 23.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38C3AD7-F856-45EE-A6F2-F26655F15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9DB0168-3733-4CE6-9EC9-15D412DFB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3DDB-5739-44B5-8A20-65AE1C0F20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853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022FD393-2D4C-4655-833F-574F0A662B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D4674AB-F49B-4F2D-90CC-40882702C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241DAF1-F8EF-465E-A53C-2D2522A9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58DB-7798-4C74-A47E-C1810ACAB5DC}" type="datetimeFigureOut">
              <a:rPr lang="hu-HU" smtClean="0"/>
              <a:t>2020. 08. 23.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E774FBC-257F-4A55-A996-C646ED2A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B77660D-0D95-46E2-AAEA-F6B032DC1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3DDB-5739-44B5-8A20-65AE1C0F20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577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771E46-80CE-4B42-B168-392010439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CEFCAEC-FAE7-4500-83CB-D4C5C26AE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1BE10FD-A0D1-44E1-9483-DF56A479F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58DB-7798-4C74-A47E-C1810ACAB5DC}" type="datetimeFigureOut">
              <a:rPr lang="hu-HU" smtClean="0"/>
              <a:t>2020. 08. 23.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08CCBCF-82D0-4E41-B06B-AD23ECCF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D4174DA-5605-49D0-8989-0BD714A89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3DDB-5739-44B5-8A20-65AE1C0F20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976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2E4331-C618-45D3-8348-8B16A8A3F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0969FFB-C27A-48C8-A47D-E960B456F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9AACD07-1D5E-4E25-988D-FA9849F3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58DB-7798-4C74-A47E-C1810ACAB5DC}" type="datetimeFigureOut">
              <a:rPr lang="hu-HU" smtClean="0"/>
              <a:t>2020. 08. 23.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7226C82-4424-4BD6-B608-A313920F1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A9E8385-E09F-42EB-861C-A49E6DC1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3DDB-5739-44B5-8A20-65AE1C0F20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38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6BD0D97-5F8F-4A8F-B4A7-535E76EC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26C7658-190C-4366-979D-59996E0BD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F1DB9EA-90A0-4307-A69D-5C8E082F0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6CFCFF8-8686-45D0-A071-67A8E8E50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58DB-7798-4C74-A47E-C1810ACAB5DC}" type="datetimeFigureOut">
              <a:rPr lang="hu-HU" smtClean="0"/>
              <a:t>2020. 08. 23.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D9EA505-EBF5-490D-B68B-C83F18828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AB7AC99-2C47-4D8C-9B74-AFF2C8838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3DDB-5739-44B5-8A20-65AE1C0F20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474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E59FD3-081E-42B2-94CD-95F467EF9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AB9A796-14AE-428F-A218-0FE8B67CB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5895A83-BD8A-4F3E-A6F2-10F34EC59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631E66A-E921-4B9A-B41B-F6B73E8F67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23AF02D0-F737-4CC0-AF47-CBCF001177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972D8EC6-D12B-4833-9063-5714FF669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58DB-7798-4C74-A47E-C1810ACAB5DC}" type="datetimeFigureOut">
              <a:rPr lang="hu-HU" smtClean="0"/>
              <a:t>2020. 08. 23.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6D82C8E-3C47-4B44-A9B1-510EDB929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143611B-33BD-40AC-8BCE-E468673E0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3DDB-5739-44B5-8A20-65AE1C0F20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808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09DF84-A1CB-40D6-B644-AD0138835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6046FC6-DEA6-4929-81BE-81381047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58DB-7798-4C74-A47E-C1810ACAB5DC}" type="datetimeFigureOut">
              <a:rPr lang="hu-HU" smtClean="0"/>
              <a:t>2020. 08. 23.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29F15D6-DC06-4F02-AADF-1E064CE20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DF301BC-8B23-4743-A96F-793497EE8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3DDB-5739-44B5-8A20-65AE1C0F20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7547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F6458345-2E84-4944-A162-38E894FD8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58DB-7798-4C74-A47E-C1810ACAB5DC}" type="datetimeFigureOut">
              <a:rPr lang="hu-HU" smtClean="0"/>
              <a:t>2020. 08. 23.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3BD3DCA-E364-4443-B216-0BF23A2D0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F97675F-C6F3-4A84-A18E-1F28FFF99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3DDB-5739-44B5-8A20-65AE1C0F20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67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03527D7-9580-451F-B3E9-8F2536EC6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F8A62A3-97E3-4112-86A8-318A2B3AC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28A0459-470F-428B-86A8-43EDE2AAE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ACC1713-B018-4652-B9FB-2125249BE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58DB-7798-4C74-A47E-C1810ACAB5DC}" type="datetimeFigureOut">
              <a:rPr lang="hu-HU" smtClean="0"/>
              <a:t>2020. 08. 23.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8F66950-F658-44DD-B599-E74EEEC67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CD9A5CD-B0A3-45D2-A1B7-9FFD9E21B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3DDB-5739-44B5-8A20-65AE1C0F20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335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ADEE81-4AC1-4A56-921C-37245021A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58A278E7-4A30-4151-9316-564755FE76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9859F94-F754-477A-82A4-581E0E963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19D7C12-8454-4D0A-B58C-831E4C455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58DB-7798-4C74-A47E-C1810ACAB5DC}" type="datetimeFigureOut">
              <a:rPr lang="hu-HU" smtClean="0"/>
              <a:t>2020. 08. 23.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A5085D5-721C-4912-923E-9F7F66850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7995E28-390E-42E2-909D-A58A9774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3DDB-5739-44B5-8A20-65AE1C0F20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227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0F87E0B9-8DD7-477E-9E24-A83E875BB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F9243F3-BA80-46C6-8641-8EE7A358F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7DA56C2-7D10-4788-9FF2-0B4B807D5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158DB-7798-4C74-A47E-C1810ACAB5DC}" type="datetimeFigureOut">
              <a:rPr lang="hu-HU" smtClean="0"/>
              <a:t>2020. 08. 23.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BAB8D0F-6358-4ACE-B80C-FB772918C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D15F41F-0DF5-4AF4-9EE5-86B4E8C5B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83DDB-5739-44B5-8A20-65AE1C0F20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880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A976E23-29EC-4E20-9EF6-B7CC4A821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5FCEC6-E657-46F1-925F-13ED19212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9285EB-1C70-4E87-A858-9AD7B740D0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405F63C-95D2-441D-8D12-3B9D3E657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4E05B25-A225-48BC-9D30-B6E9A3BDD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0CD8C8B-864E-4304-BB66-DC2C39EE0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E70DF21-F729-46CA-BD0E-080BDF76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1474331-12B5-4FE7-914A-043114692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103B076-ED14-4BD7-9A04-D12D1E429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67AFB0F7-E98B-4948-AF68-FCD5D8D99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5"/>
            <a:ext cx="5660922" cy="3050025"/>
          </a:xfrm>
          <a:noFill/>
        </p:spPr>
        <p:txBody>
          <a:bodyPr anchor="b">
            <a:normAutofit/>
          </a:bodyPr>
          <a:lstStyle/>
          <a:p>
            <a:r>
              <a:rPr lang="hu-HU" sz="4800" dirty="0">
                <a:solidFill>
                  <a:schemeClr val="bg1"/>
                </a:solidFill>
              </a:rPr>
              <a:t>MATYÓSÁG: Mezőkövesd, Szentistván, Tard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0BDB76-BCEC-498E-BA26-C763CD9FA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D8DF5DF-A251-4BC2-8965-4EDDD01FC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930D52D-708D-43A1-B073-469EFDB02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82491CB-6849-43BB-926B-D979A3DB0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1251642-9512-4A11-9670-BD1C3A99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D277633-FF55-420D-87BC-0CB11FD6D0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Tartalom helye 4" descr="A képen fénykép, modellt állás, állás, férfi látható&#10;&#10;Automatikusan generált leírás">
            <a:extLst>
              <a:ext uri="{FF2B5EF4-FFF2-40B4-BE49-F238E27FC236}">
                <a16:creationId xmlns:a16="http://schemas.microsoft.com/office/drawing/2014/main" id="{D8098A48-7628-45E1-81CA-DE2F88A927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" r="4" b="1846"/>
          <a:stretch/>
        </p:blipFill>
        <p:spPr>
          <a:xfrm>
            <a:off x="6828679" y="972049"/>
            <a:ext cx="4649023" cy="2513791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298B576C-FDA2-46DE-8408-3A76DCF50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6693312" y="1116028"/>
            <a:ext cx="304800" cy="429768"/>
            <a:chOff x="215328" y="-46937"/>
            <a:chExt cx="304800" cy="277384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4AEA101-943D-4073-AD87-C8D783165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103D701-5E08-4A2A-AE99-626C64635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8DF778A-A412-4E7C-9B61-E33D13A53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EC28832-D2CA-45C0-9C43-0AF998532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1452CEF2-C9EC-4C15-99E4-C781AB08A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00459E6-26A3-4EAC-A34C-D0792D88C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264D5E9-C8D4-444A-8B1B-C11FB47CB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DD99233-66AB-4E60-AF8A-A3259E6A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4E8492A-EE2A-4BE3-A4B2-2BCE77DA4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222A220-AA24-4E60-83D6-D32FEB34D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24CBD3-B63E-4152-A202-87DB297C7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3952890"/>
            <a:ext cx="5660926" cy="2305002"/>
          </a:xfrm>
          <a:noFill/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hu-HU" sz="3200" dirty="0">
                <a:solidFill>
                  <a:schemeClr val="bg1"/>
                </a:solidFill>
              </a:rPr>
              <a:t>Három matyó település Borsod-Abaúj-Zemplén megyében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1" name="Kép 10" descr="A képen beltéri, asztal, tömött, kicsi látható&#10;&#10;Automatikusan generált leírás">
            <a:extLst>
              <a:ext uri="{FF2B5EF4-FFF2-40B4-BE49-F238E27FC236}">
                <a16:creationId xmlns:a16="http://schemas.microsoft.com/office/drawing/2014/main" id="{1C15CC24-E98C-40C1-A491-17A03A1301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3" r="4" b="4"/>
          <a:stretch/>
        </p:blipFill>
        <p:spPr>
          <a:xfrm>
            <a:off x="6828679" y="3638658"/>
            <a:ext cx="4649023" cy="251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4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CC5FF6-C911-4883-B5F7-F5F3E29A8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E2200F-ED39-40A1-A6F7-65A45ED6D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DC59FE-95C7-4792-8613-8387631B1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85A6740-C8AC-4AF4-8DED-DF2AE7C5C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0287ED7-11F5-4988-9536-ED300C63D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F435B82-54F0-40A8-98AC-308BBE400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3E91545-5C3B-46A8-84FE-3866AC17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E118785-E32F-4098-BA19-715FB4D32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18661B7-47E9-4CFA-9D23-D94826CD7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CBFBB4FD-D32B-40BB-8136-CB6FF65D9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40" y="630936"/>
            <a:ext cx="5895058" cy="270201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Szentistváni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hímzés</a:t>
            </a:r>
            <a:r>
              <a:rPr lang="hu-HU" sz="4800" dirty="0">
                <a:solidFill>
                  <a:schemeClr val="bg1"/>
                </a:solidFill>
              </a:rPr>
              <a:t> I.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63B796-84D7-4069-93D0-7A496A03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A77F8F-E829-4314-9F44-36169F754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8D18253-A2A5-4168-A077-5A4A9C532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AC9C54-D328-4591-AE19-1C4E335C7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74A6996-7D92-4A5D-B88C-3B3E56C69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0F18B95-9F0D-423C-9242-0FBEC7276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4AE5E3E-9489-4D5A-A458-72C3E481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E88FC08-D56F-45D4-AC54-B89F64697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A9CDF2D-7A78-4571-B1C1-857192D4A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E46C3A6-A8E2-4FBB-B6F8-FBEA0D905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D35E17C-3C3F-401E-875C-1BA82BBA5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8C01EF9-F43C-4B12-BBF9-A20421C75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A06934D2-AFFB-4D5D-BED2-AB2CAC4AEE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5" r="22855" b="-1"/>
          <a:stretch/>
        </p:blipFill>
        <p:spPr>
          <a:xfrm>
            <a:off x="6004712" y="386076"/>
            <a:ext cx="5788341" cy="5840986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138BDDD-D054-4F0A-BB1F-9D016848D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6693312" y="1116028"/>
            <a:ext cx="304800" cy="429768"/>
            <a:chOff x="215328" y="-46937"/>
            <a:chExt cx="304800" cy="277384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CB9B538-BCFF-41C2-87A8-28853C399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D34C8C8-72AB-40F5-87DE-E7AE196F7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DA1E9C3-A70A-49DD-AD8F-5E768B24F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C92A81C-B9D6-4A1C-BE78-377104DBE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4550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CC5FF6-C911-4883-B5F7-F5F3E29A8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E2200F-ED39-40A1-A6F7-65A45ED6D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DC59FE-95C7-4792-8613-8387631B1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85A6740-C8AC-4AF4-8DED-DF2AE7C5C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0287ED7-11F5-4988-9536-ED300C63D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F435B82-54F0-40A8-98AC-308BBE400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3E91545-5C3B-46A8-84FE-3866AC17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E118785-E32F-4098-BA19-715FB4D32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18661B7-47E9-4CFA-9D23-D94826CD7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A33AD47D-2AA3-4080-8175-04F95367A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40" y="630936"/>
            <a:ext cx="5895058" cy="270201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Szentistváni hímzés II.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63B796-84D7-4069-93D0-7A496A03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A77F8F-E829-4314-9F44-36169F754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8D18253-A2A5-4168-A077-5A4A9C532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AC9C54-D328-4591-AE19-1C4E335C7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74A6996-7D92-4A5D-B88C-3B3E56C69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0F18B95-9F0D-423C-9242-0FBEC7276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4AE5E3E-9489-4D5A-A458-72C3E481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E88FC08-D56F-45D4-AC54-B89F64697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A9CDF2D-7A78-4571-B1C1-857192D4A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E46C3A6-A8E2-4FBB-B6F8-FBEA0D905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D35E17C-3C3F-401E-875C-1BA82BBA5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8C01EF9-F43C-4B12-BBF9-A20421C75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Tartalom helye 4" descr="A képen anyag látható&#10;&#10;Automatikusan generált leírás">
            <a:extLst>
              <a:ext uri="{FF2B5EF4-FFF2-40B4-BE49-F238E27FC236}">
                <a16:creationId xmlns:a16="http://schemas.microsoft.com/office/drawing/2014/main" id="{49F544F7-3636-4BCA-A694-B479C2D10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7" r="20522" b="-1"/>
          <a:stretch/>
        </p:blipFill>
        <p:spPr>
          <a:xfrm>
            <a:off x="6142269" y="522076"/>
            <a:ext cx="5891426" cy="5923218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138BDDD-D054-4F0A-BB1F-9D016848D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6693312" y="1116028"/>
            <a:ext cx="304800" cy="429768"/>
            <a:chOff x="215328" y="-46937"/>
            <a:chExt cx="304800" cy="277384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CB9B538-BCFF-41C2-87A8-28853C399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D34C8C8-72AB-40F5-87DE-E7AE196F7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DA1E9C3-A70A-49DD-AD8F-5E768B24F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C92A81C-B9D6-4A1C-BE78-377104DBE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8000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CC5FF6-C911-4883-B5F7-F5F3E29A8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E2200F-ED39-40A1-A6F7-65A45ED6D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DC59FE-95C7-4792-8613-8387631B1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85A6740-C8AC-4AF4-8DED-DF2AE7C5C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0287ED7-11F5-4988-9536-ED300C63D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F435B82-54F0-40A8-98AC-308BBE400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3E91545-5C3B-46A8-84FE-3866AC17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E118785-E32F-4098-BA19-715FB4D32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18661B7-47E9-4CFA-9D23-D94826CD7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0EE227E3-2572-45DA-A9A0-4354EC62B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40" y="630936"/>
            <a:ext cx="5895058" cy="270201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A </a:t>
            </a:r>
            <a:r>
              <a:rPr lang="hu-HU" sz="4800" dirty="0">
                <a:solidFill>
                  <a:schemeClr val="bg1"/>
                </a:solidFill>
              </a:rPr>
              <a:t>„</a:t>
            </a:r>
            <a:r>
              <a:rPr lang="en-US" sz="4800" dirty="0" err="1">
                <a:solidFill>
                  <a:schemeClr val="bg1"/>
                </a:solidFill>
              </a:rPr>
              <a:t>matyó</a:t>
            </a:r>
            <a:r>
              <a:rPr lang="hu-HU" sz="4800" dirty="0">
                <a:solidFill>
                  <a:schemeClr val="bg1"/>
                </a:solidFill>
              </a:rPr>
              <a:t>”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hímzés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továbbélése</a:t>
            </a:r>
            <a:r>
              <a:rPr lang="en-US" sz="4800" dirty="0">
                <a:solidFill>
                  <a:schemeClr val="bg1"/>
                </a:solidFill>
              </a:rPr>
              <a:t> I.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63B796-84D7-4069-93D0-7A496A03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A77F8F-E829-4314-9F44-36169F754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8D18253-A2A5-4168-A077-5A4A9C532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DAC9C54-D328-4591-AE19-1C4E335C7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74A6996-7D92-4A5D-B88C-3B3E56C69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0F18B95-9F0D-423C-9242-0FBEC7276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A4AE5E3E-9489-4D5A-A458-72C3E481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E88FC08-D56F-45D4-AC54-B89F64697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A9CDF2D-7A78-4571-B1C1-857192D4A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E46C3A6-A8E2-4FBB-B6F8-FBEA0D905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35E17C-3C3F-401E-875C-1BA82BBA5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8C01EF9-F43C-4B12-BBF9-A20421C75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6072FD9F-B3F0-446F-B7FC-E11AEC33641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72827" y="500580"/>
            <a:ext cx="6095993" cy="6140773"/>
          </a:xfrm>
          <a:prstGeom prst="rect">
            <a:avLst/>
          </a:prstGeom>
          <a:noFill/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B138BDDD-D054-4F0A-BB1F-9D016848D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6693312" y="1116028"/>
            <a:ext cx="304800" cy="429768"/>
            <a:chOff x="215328" y="-46937"/>
            <a:chExt cx="304800" cy="277384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B9B538-BCFF-41C2-87A8-28853C399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D34C8C8-72AB-40F5-87DE-E7AE196F7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DA1E9C3-A70A-49DD-AD8F-5E768B24F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C92A81C-B9D6-4A1C-BE78-377104DBE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4277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CC5FF6-C911-4883-B5F7-F5F3E29A8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E2200F-ED39-40A1-A6F7-65A45ED6D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DC59FE-95C7-4792-8613-8387631B1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85A6740-C8AC-4AF4-8DED-DF2AE7C5C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0287ED7-11F5-4988-9536-ED300C63D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F435B82-54F0-40A8-98AC-308BBE400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3E91545-5C3B-46A8-84FE-3866AC17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E118785-E32F-4098-BA19-715FB4D32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18661B7-47E9-4CFA-9D23-D94826CD7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8B788E74-5963-44E9-8B78-F85645416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40" y="630936"/>
            <a:ext cx="5895058" cy="270201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z="4800" dirty="0">
                <a:solidFill>
                  <a:schemeClr val="bg1"/>
                </a:solidFill>
              </a:rPr>
              <a:t>A „m</a:t>
            </a:r>
            <a:r>
              <a:rPr lang="en-US" sz="4800" dirty="0" err="1">
                <a:solidFill>
                  <a:schemeClr val="bg1"/>
                </a:solidFill>
              </a:rPr>
              <a:t>atyó</a:t>
            </a:r>
            <a:r>
              <a:rPr lang="hu-HU" sz="4800" dirty="0">
                <a:solidFill>
                  <a:schemeClr val="bg1"/>
                </a:solidFill>
              </a:rPr>
              <a:t>„ </a:t>
            </a:r>
            <a:r>
              <a:rPr lang="en-US" sz="4800" dirty="0" err="1">
                <a:solidFill>
                  <a:schemeClr val="bg1"/>
                </a:solidFill>
              </a:rPr>
              <a:t>hímzés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továbbélése</a:t>
            </a:r>
            <a:r>
              <a:rPr lang="en-US" sz="4800" dirty="0">
                <a:solidFill>
                  <a:schemeClr val="bg1"/>
                </a:solidFill>
              </a:rPr>
              <a:t> II.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63B796-84D7-4069-93D0-7A496A03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A77F8F-E829-4314-9F44-36169F754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8D18253-A2A5-4168-A077-5A4A9C532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DAC9C54-D328-4591-AE19-1C4E335C7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74A6996-7D92-4A5D-B88C-3B3E56C69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0F18B95-9F0D-423C-9242-0FBEC7276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A4AE5E3E-9489-4D5A-A458-72C3E481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E88FC08-D56F-45D4-AC54-B89F64697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A9CDF2D-7A78-4571-B1C1-857192D4A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E46C3A6-A8E2-4FBB-B6F8-FBEA0D905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35E17C-3C3F-401E-875C-1BA82BBA5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8C01EF9-F43C-4B12-BBF9-A20421C75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EC3AD471-BD1F-4460-A371-389E3467AA8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72826" y="530911"/>
            <a:ext cx="6089533" cy="5826509"/>
          </a:xfrm>
          <a:prstGeom prst="rect">
            <a:avLst/>
          </a:prstGeom>
          <a:noFill/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B138BDDD-D054-4F0A-BB1F-9D016848D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6693312" y="1116028"/>
            <a:ext cx="304800" cy="429768"/>
            <a:chOff x="215328" y="-46937"/>
            <a:chExt cx="304800" cy="277384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B9B538-BCFF-41C2-87A8-28853C399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D34C8C8-72AB-40F5-87DE-E7AE196F7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DA1E9C3-A70A-49DD-AD8F-5E768B24F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C92A81C-B9D6-4A1C-BE78-377104DBE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0234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D038827-98EB-4013-A9A9-8A60F1515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62" y="1051560"/>
            <a:ext cx="4103478" cy="237743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 „m</a:t>
            </a:r>
            <a:r>
              <a:rPr lang="en-US" dirty="0" err="1">
                <a:solidFill>
                  <a:schemeClr val="bg1"/>
                </a:solidFill>
              </a:rPr>
              <a:t>atyó</a:t>
            </a:r>
            <a:r>
              <a:rPr lang="hu-HU" dirty="0">
                <a:solidFill>
                  <a:schemeClr val="bg1"/>
                </a:solidFill>
              </a:rPr>
              <a:t>”</a:t>
            </a:r>
            <a:r>
              <a:rPr lang="en-US" dirty="0" err="1">
                <a:solidFill>
                  <a:schemeClr val="bg1"/>
                </a:solidFill>
              </a:rPr>
              <a:t>hímzés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továbbélése</a:t>
            </a:r>
            <a:r>
              <a:rPr lang="en-US" dirty="0">
                <a:solidFill>
                  <a:schemeClr val="bg1"/>
                </a:solidFill>
              </a:rPr>
              <a:t> III.</a:t>
            </a:r>
          </a:p>
        </p:txBody>
      </p:sp>
      <p:pic>
        <p:nvPicPr>
          <p:cNvPr id="4" name="Tartalom helye 3" descr="A képen személy, kültéri, nő, víz látható&#10;&#10;Automatikusan generált leírás">
            <a:extLst>
              <a:ext uri="{FF2B5EF4-FFF2-40B4-BE49-F238E27FC236}">
                <a16:creationId xmlns:a16="http://schemas.microsoft.com/office/drawing/2014/main" id="{CBF7391E-977B-4F4F-95CB-0A2A373AF0B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0" r="-1" b="5186"/>
          <a:stretch/>
        </p:blipFill>
        <p:spPr bwMode="auto">
          <a:xfrm>
            <a:off x="5852159" y="236219"/>
            <a:ext cx="6568441" cy="6385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3925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CC5FF6-C911-4883-B5F7-F5F3E29A8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E2200F-ED39-40A1-A6F7-65A45ED6D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DC59FE-95C7-4792-8613-8387631B1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85A6740-C8AC-4AF4-8DED-DF2AE7C5C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0287ED7-11F5-4988-9536-ED300C63D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F435B82-54F0-40A8-98AC-308BBE400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3E91545-5C3B-46A8-84FE-3866AC17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E118785-E32F-4098-BA19-715FB4D32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18661B7-47E9-4CFA-9D23-D94826CD7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95349FEA-71AB-48C6-823B-48EA150E3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40" y="630936"/>
            <a:ext cx="5895058" cy="270201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 A „</a:t>
            </a:r>
            <a:r>
              <a:rPr lang="en-US" sz="4800" dirty="0" err="1">
                <a:solidFill>
                  <a:schemeClr val="bg1"/>
                </a:solidFill>
              </a:rPr>
              <a:t>matyó</a:t>
            </a:r>
            <a:r>
              <a:rPr lang="en-US" sz="4800" dirty="0">
                <a:solidFill>
                  <a:schemeClr val="bg1"/>
                </a:solidFill>
              </a:rPr>
              <a:t>”  </a:t>
            </a:r>
            <a:r>
              <a:rPr lang="en-US" sz="4800" dirty="0" err="1">
                <a:solidFill>
                  <a:schemeClr val="bg1"/>
                </a:solidFill>
              </a:rPr>
              <a:t>hímzés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továbbélése</a:t>
            </a:r>
            <a:r>
              <a:rPr lang="hu-HU" sz="4800" dirty="0">
                <a:solidFill>
                  <a:schemeClr val="bg1"/>
                </a:solidFill>
              </a:rPr>
              <a:t> IV.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63B796-84D7-4069-93D0-7A496A03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A77F8F-E829-4314-9F44-36169F754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8D18253-A2A5-4168-A077-5A4A9C532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DAC9C54-D328-4591-AE19-1C4E335C7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74A6996-7D92-4A5D-B88C-3B3E56C69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0F18B95-9F0D-423C-9242-0FBEC7276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A4AE5E3E-9489-4D5A-A458-72C3E481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E88FC08-D56F-45D4-AC54-B89F64697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A9CDF2D-7A78-4571-B1C1-857192D4A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E46C3A6-A8E2-4FBB-B6F8-FBEA0D905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35E17C-3C3F-401E-875C-1BA82BBA5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8C01EF9-F43C-4B12-BBF9-A20421C75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13BA43D4-B7A5-4F67-A7DA-9D054FB8D23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88490" y="496103"/>
            <a:ext cx="5685350" cy="5861310"/>
          </a:xfrm>
          <a:prstGeom prst="rect">
            <a:avLst/>
          </a:prstGeom>
          <a:noFill/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B138BDDD-D054-4F0A-BB1F-9D016848D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6693312" y="1116028"/>
            <a:ext cx="304800" cy="429768"/>
            <a:chOff x="215328" y="-46937"/>
            <a:chExt cx="304800" cy="277384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B9B538-BCFF-41C2-87A8-28853C399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D34C8C8-72AB-40F5-87DE-E7AE196F7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DA1E9C3-A70A-49DD-AD8F-5E768B24F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C92A81C-B9D6-4A1C-BE78-377104DBE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012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4EE6EB-2E80-4EFA-A50B-2582B99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hu-HU" dirty="0"/>
              <a:t>SZÓTÁR-I</a:t>
            </a:r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41EBD6F-322F-4752-8697-BD54EC804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85000" lnSpcReduction="10000"/>
          </a:bodyPr>
          <a:lstStyle/>
          <a:p>
            <a:pPr marL="0" indent="0">
              <a:spcAft>
                <a:spcPts val="800"/>
              </a:spcAft>
              <a:buNone/>
            </a:pPr>
            <a:endParaRPr lang="hu-HU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hu-H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Kettes </a:t>
            </a:r>
            <a:r>
              <a:rPr lang="hu-HU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kacúr</a:t>
            </a:r>
            <a:r>
              <a:rPr lang="hu-H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két részből (felső és alsó) fonott copf</a:t>
            </a:r>
            <a:endParaRPr lang="hu-HU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hu-HU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Fékötő</a:t>
            </a:r>
            <a:r>
              <a:rPr lang="hu-H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főkötő, menyecskék ünnepi viselete vagy csecsemők  fejét befedő ruhadarab</a:t>
            </a:r>
          </a:p>
          <a:p>
            <a:pPr>
              <a:spcAft>
                <a:spcPts val="800"/>
              </a:spcAft>
            </a:pPr>
            <a:r>
              <a:rPr lang="hu-HU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Ubbony</a:t>
            </a:r>
            <a:r>
              <a:rPr lang="hu-H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Hat évnél fiatalabb kislányok és kisfiúk ruhácskája (zubbony)</a:t>
            </a:r>
          </a:p>
          <a:p>
            <a:pPr>
              <a:spcAft>
                <a:spcPts val="800"/>
              </a:spcAft>
            </a:pPr>
            <a:r>
              <a:rPr lang="hu-HU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Ráncoska</a:t>
            </a:r>
            <a:r>
              <a:rPr lang="hu-H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női felső ruhadarab, blúz, inkább Szentistvánon használják</a:t>
            </a:r>
          </a:p>
          <a:p>
            <a:pPr>
              <a:spcAft>
                <a:spcPts val="800"/>
              </a:spcAft>
            </a:pPr>
            <a:r>
              <a:rPr lang="hu-HU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Litya</a:t>
            </a:r>
            <a:r>
              <a:rPr lang="hu-H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ugyanaz mint a </a:t>
            </a:r>
            <a:r>
              <a:rPr lang="hu-H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ráncoska</a:t>
            </a:r>
            <a:r>
              <a:rPr lang="hu-H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inkább Mezőkövesden használják</a:t>
            </a:r>
          </a:p>
          <a:p>
            <a:pPr>
              <a:spcAft>
                <a:spcPts val="800"/>
              </a:spcAft>
            </a:pPr>
            <a:r>
              <a:rPr lang="hu-HU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Karító</a:t>
            </a:r>
            <a:r>
              <a:rPr lang="hu-H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a </a:t>
            </a:r>
            <a:r>
              <a:rPr lang="hu-H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ráncoska</a:t>
            </a:r>
            <a:r>
              <a:rPr lang="hu-H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elején és hátulján félkör alakban húzódó kb. 10-12 cm széles fodor</a:t>
            </a:r>
          </a:p>
          <a:p>
            <a:pPr>
              <a:spcAft>
                <a:spcPts val="800"/>
              </a:spcAft>
            </a:pPr>
            <a:r>
              <a:rPr lang="hu-H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Bodor</a:t>
            </a:r>
            <a:r>
              <a:rPr lang="hu-H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a </a:t>
            </a:r>
            <a:r>
              <a:rPr lang="hu-H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ráncoska</a:t>
            </a:r>
            <a:r>
              <a:rPr lang="hu-H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ujja alján lévő fodor</a:t>
            </a:r>
          </a:p>
          <a:p>
            <a:endParaRPr lang="hu-HU" sz="1100" dirty="0"/>
          </a:p>
        </p:txBody>
      </p:sp>
      <p:pic>
        <p:nvPicPr>
          <p:cNvPr id="5" name="Kép 4" descr="A képen ruha látható&#10;&#10;Automatikusan generált leírás">
            <a:extLst>
              <a:ext uri="{FF2B5EF4-FFF2-40B4-BE49-F238E27FC236}">
                <a16:creationId xmlns:a16="http://schemas.microsoft.com/office/drawing/2014/main" id="{80EB1200-E8CB-4CA8-8815-3D8D320F9E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1" r="27190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379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27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CC4B7F-8E17-4148-8EDA-B063A9AE1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hu-HU" dirty="0"/>
              <a:t>SZÓTÁR-II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D92981E-7164-48F8-8270-FF362B248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800"/>
              </a:spcAft>
              <a:buNone/>
            </a:pPr>
            <a:endParaRPr lang="hu-H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hu-HU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Tikkelés</a:t>
            </a:r>
            <a:r>
              <a:rPr lang="hu-H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keskeny, cakkos szélű  pamut szalag, többnyire fehér alapon kék apró mintával</a:t>
            </a:r>
          </a:p>
          <a:p>
            <a:pPr>
              <a:spcAft>
                <a:spcPts val="800"/>
              </a:spcAft>
            </a:pPr>
            <a:r>
              <a:rPr lang="hu-H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Singolás</a:t>
            </a:r>
            <a:r>
              <a:rPr lang="hu-H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kézi lyukhímzés (slingelés), gépi kivitelben is előállítják</a:t>
            </a:r>
          </a:p>
          <a:p>
            <a:pPr>
              <a:spcAft>
                <a:spcPts val="800"/>
              </a:spcAft>
            </a:pPr>
            <a:r>
              <a:rPr lang="hu-H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pántlika – szalag</a:t>
            </a:r>
          </a:p>
          <a:p>
            <a:pPr>
              <a:spcAft>
                <a:spcPts val="800"/>
              </a:spcAft>
            </a:pPr>
            <a:r>
              <a:rPr lang="hu-H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tüdőszín</a:t>
            </a:r>
            <a:r>
              <a:rPr lang="hu-H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rózsaszín</a:t>
            </a:r>
          </a:p>
          <a:p>
            <a:pPr>
              <a:spcAft>
                <a:spcPts val="800"/>
              </a:spcAft>
            </a:pPr>
            <a:r>
              <a:rPr lang="hu-H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varrott kötő</a:t>
            </a:r>
            <a:r>
              <a:rPr lang="hu-H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hímzett kötény</a:t>
            </a:r>
          </a:p>
          <a:p>
            <a:pPr>
              <a:spcAft>
                <a:spcPts val="800"/>
              </a:spcAft>
            </a:pPr>
            <a:r>
              <a:rPr lang="hu-H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surc</a:t>
            </a:r>
            <a:r>
              <a:rPr lang="hu-H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fekete selymes anyagra hímzett kötény, többnyire férfiak viselik.</a:t>
            </a:r>
          </a:p>
          <a:p>
            <a:endParaRPr lang="hu-HU" sz="1100" dirty="0"/>
          </a:p>
        </p:txBody>
      </p:sp>
      <p:pic>
        <p:nvPicPr>
          <p:cNvPr id="5" name="Kép 4" descr="A képen fű, épület, személy, ruházat látható&#10;&#10;Automatikusan generált leírás">
            <a:extLst>
              <a:ext uri="{FF2B5EF4-FFF2-40B4-BE49-F238E27FC236}">
                <a16:creationId xmlns:a16="http://schemas.microsoft.com/office/drawing/2014/main" id="{2F8B723A-CF62-4796-97CA-0F0E867985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5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74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138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2721D9-EEA9-49C7-BF98-F9D2990A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280" y="312189"/>
            <a:ext cx="10515600" cy="1325563"/>
          </a:xfrm>
        </p:spPr>
        <p:txBody>
          <a:bodyPr/>
          <a:lstStyle/>
          <a:p>
            <a:r>
              <a:rPr lang="hu-HU" dirty="0"/>
              <a:t>Matyó népművészet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5EDDA25-EF74-457B-9352-5820CCC055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911985"/>
            <a:ext cx="10515600" cy="4264978"/>
          </a:xfrm>
        </p:spPr>
        <p:txBody>
          <a:bodyPr>
            <a:normAutofit fontScale="92500" lnSpcReduction="20000"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hu-HU" altLang="hu-HU" dirty="0"/>
              <a:t>A “matyó” vagy “matyóság” a Mezőkövesd, Szentistván és Tard településeken élő etnográfiai népcsoport gyűjtőneve. A matyók híresek gazdag népi örökségükről: népművészetükről, vallási hagyományaikról, ünnepeikről, kézimunkáikról, táncaikról, dalaikról, nyelvi dialektusukról és életmódjukról.</a:t>
            </a:r>
          </a:p>
          <a:p>
            <a:pPr lvl="0"/>
            <a:r>
              <a:rPr lang="hu-HU" altLang="hu-HU" dirty="0"/>
              <a:t>Jóllehet a három település közösségei számos közös kulturális vonással rendelkeznek, különbségeket is mutatnak mind a viseletük mind pedig díszítő motívumaik szín- és formavilágában.  Antropológiai gyökereik és nyelvi dialektusaik is eltérőek.</a:t>
            </a:r>
          </a:p>
          <a:p>
            <a:pPr lvl="0"/>
            <a:r>
              <a:rPr lang="hu-HU" altLang="hu-HU" dirty="0"/>
              <a:t>A három település hagyományos művészete egy hagyományos közösség hímzéseként” részét képezi az ENSZ Nevelésügyi, Tudományos és Kulturális Szervezete (UNESCO) által 2012-ben (7.”COM) a Szellemi Kulturális Örökség listájára felvett értékeknek.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3A0AA5EB-F8C5-401D-92B5-4714C96BB7C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524" y="201540"/>
            <a:ext cx="2377440" cy="1546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2529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CC5FF6-C911-4883-B5F7-F5F3E29A8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E2200F-ED39-40A1-A6F7-65A45ED6D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DC59FE-95C7-4792-8613-8387631B1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85A6740-C8AC-4AF4-8DED-DF2AE7C5C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0287ED7-11F5-4988-9536-ED300C63D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F435B82-54F0-40A8-98AC-308BBE400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3E91545-5C3B-46A8-84FE-3866AC17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E118785-E32F-4098-BA19-715FB4D32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18661B7-47E9-4CFA-9D23-D94826CD7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0659B409-A48A-489F-A932-9DDA2BA7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40" y="630936"/>
            <a:ext cx="5895058" cy="270201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Mezőkövesdi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női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viselet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63B796-84D7-4069-93D0-7A496A03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A77F8F-E829-4314-9F44-36169F754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8D18253-A2A5-4168-A077-5A4A9C532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AC9C54-D328-4591-AE19-1C4E335C7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74A6996-7D92-4A5D-B88C-3B3E56C69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0F18B95-9F0D-423C-9242-0FBEC7276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4AE5E3E-9489-4D5A-A458-72C3E481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E88FC08-D56F-45D4-AC54-B89F64697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A9CDF2D-7A78-4571-B1C1-857192D4A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E46C3A6-A8E2-4FBB-B6F8-FBEA0D905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D35E17C-3C3F-401E-875C-1BA82BBA5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8C01EF9-F43C-4B12-BBF9-A20421C75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Tartalom helye 4" descr="A képen személy, állás, lány, nő látható&#10;&#10;Automatikusan generált leírás">
            <a:extLst>
              <a:ext uri="{FF2B5EF4-FFF2-40B4-BE49-F238E27FC236}">
                <a16:creationId xmlns:a16="http://schemas.microsoft.com/office/drawing/2014/main" id="{303F0580-179C-4BF8-8DCD-916A66D15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r="6373" b="-3"/>
          <a:stretch/>
        </p:blipFill>
        <p:spPr>
          <a:xfrm>
            <a:off x="5719622" y="323372"/>
            <a:ext cx="6088556" cy="6088556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138BDDD-D054-4F0A-BB1F-9D016848D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6693312" y="1116028"/>
            <a:ext cx="304800" cy="429768"/>
            <a:chOff x="215328" y="-46937"/>
            <a:chExt cx="304800" cy="277384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CB9B538-BCFF-41C2-87A8-28853C399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D34C8C8-72AB-40F5-87DE-E7AE196F7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DA1E9C3-A70A-49DD-AD8F-5E768B24F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C92A81C-B9D6-4A1C-BE78-377104DBE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7771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DC20BE-2EE3-423E-8873-7E684D033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693EB7-865B-49B6-B0F4-7D3289D18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A9F2CB3-30FC-4D74-9828-E54A14E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D378B62-AB8A-4F57-8CBB-0AF8F9B27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3DFF38A-6D97-456F-AFB7-1E8A7DD91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49F7C53-34E8-4749-BE7A-87D4AB16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5BDFD14-551C-49C6-B27A-08EB651AD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71F7DC4-06A5-41D7-94E6-C8BD776BF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B99CC9C-15E5-4E8F-B8A5-FA0A57522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F3856C81-415E-484F-93E4-C329F454D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95D42B-FBF3-4C81-8FD4-CBED23541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A2762D-96C8-43A9-8FB4-B893A422F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80D8D0F-A2C7-4629-B042-A99DF4CD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AA066E0-8819-4B74-B577-4F86B6ACB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86822E5-6B0C-4271-AAEB-6E5B9AB9B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B29481A6-9A3B-4120-9C9D-8BD206C92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4E220D0-6FEB-4727-960C-B637712D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0854E48-F0D5-4C38-80CF-950BE37A8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6529B87-72DD-45B8-89EC-6358F86785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A5B663B-04AC-4C76-A8D2-80D94C33A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BB4FF8E-FA13-4808-9658-DC67573F7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65A1E56C-6663-4305-9ABF-FBA96871D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13" y="1228500"/>
            <a:ext cx="4250221" cy="3933591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Mezőkövesdi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férfi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viselet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5" name="Tartalom helye 4" descr="A képen táncos, sport, személy, személyek látható&#10;&#10;Automatikusan generált leírás">
            <a:extLst>
              <a:ext uri="{FF2B5EF4-FFF2-40B4-BE49-F238E27FC236}">
                <a16:creationId xmlns:a16="http://schemas.microsoft.com/office/drawing/2014/main" id="{3C1B23D5-9964-4153-B04A-BDE350B6A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2" r="4957" b="2"/>
          <a:stretch/>
        </p:blipFill>
        <p:spPr>
          <a:xfrm>
            <a:off x="4719908" y="1024396"/>
            <a:ext cx="7326360" cy="4885258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1D788327-7D9D-4E47-846F-020A8F5E2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6009063" y="3282087"/>
            <a:ext cx="304800" cy="429768"/>
            <a:chOff x="215328" y="-46937"/>
            <a:chExt cx="304800" cy="277384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B903337-D6B8-41EE-B6A3-4329C8D8E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0D28A68-745E-44CC-A29E-0EB13A844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B18D645-DE9C-49EB-85CC-C10085797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7BB3B1F-5029-47B9-B1A5-2469BF49D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3288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CC5FF6-C911-4883-B5F7-F5F3E29A8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E2200F-ED39-40A1-A6F7-65A45ED6D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DC59FE-95C7-4792-8613-8387631B1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85A6740-C8AC-4AF4-8DED-DF2AE7C5C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0287ED7-11F5-4988-9536-ED300C63D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F435B82-54F0-40A8-98AC-308BBE400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3E91545-5C3B-46A8-84FE-3866AC17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E118785-E32F-4098-BA19-715FB4D32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18661B7-47E9-4CFA-9D23-D94826CD7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C0F23C9F-04AD-445F-86FA-55012374A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40" y="630936"/>
            <a:ext cx="5895058" cy="270201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Tardi női viselet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63B796-84D7-4069-93D0-7A496A03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A77F8F-E829-4314-9F44-36169F754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8D18253-A2A5-4168-A077-5A4A9C532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AC9C54-D328-4591-AE19-1C4E335C7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74A6996-7D92-4A5D-B88C-3B3E56C69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0F18B95-9F0D-423C-9242-0FBEC7276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4AE5E3E-9489-4D5A-A458-72C3E481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E88FC08-D56F-45D4-AC54-B89F64697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A9CDF2D-7A78-4571-B1C1-857192D4A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E46C3A6-A8E2-4FBB-B6F8-FBEA0D905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D35E17C-3C3F-401E-875C-1BA82BBA5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8C01EF9-F43C-4B12-BBF9-A20421C75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Tartalom helye 4" descr="A képen beltéri, táncos, személy, nő látható&#10;&#10;Automatikusan generált leírás">
            <a:extLst>
              <a:ext uri="{FF2B5EF4-FFF2-40B4-BE49-F238E27FC236}">
                <a16:creationId xmlns:a16="http://schemas.microsoft.com/office/drawing/2014/main" id="{FDEDF891-CA3C-42AB-B454-1E65EBB03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9" r="22391" b="-1"/>
          <a:stretch/>
        </p:blipFill>
        <p:spPr>
          <a:xfrm>
            <a:off x="5472827" y="540290"/>
            <a:ext cx="6551534" cy="6201013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138BDDD-D054-4F0A-BB1F-9D016848D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6693312" y="1116028"/>
            <a:ext cx="304800" cy="429768"/>
            <a:chOff x="215328" y="-46937"/>
            <a:chExt cx="304800" cy="277384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CB9B538-BCFF-41C2-87A8-28853C399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D34C8C8-72AB-40F5-87DE-E7AE196F7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DA1E9C3-A70A-49DD-AD8F-5E768B24F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C92A81C-B9D6-4A1C-BE78-377104DBE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1024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CC5FF6-C911-4883-B5F7-F5F3E29A8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E2200F-ED39-40A1-A6F7-65A45ED6D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DC59FE-95C7-4792-8613-8387631B1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85A6740-C8AC-4AF4-8DED-DF2AE7C5C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0287ED7-11F5-4988-9536-ED300C63D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F435B82-54F0-40A8-98AC-308BBE400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3E91545-5C3B-46A8-84FE-3866AC17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E118785-E32F-4098-BA19-715FB4D32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18661B7-47E9-4CFA-9D23-D94826CD7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393E1E85-C69B-4047-BBA2-FCF3ABA26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40" y="630936"/>
            <a:ext cx="5895058" cy="270201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Szentistváni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viselet</a:t>
            </a:r>
            <a:r>
              <a:rPr lang="hu-HU" sz="4800" dirty="0">
                <a:solidFill>
                  <a:schemeClr val="bg1"/>
                </a:solidFill>
              </a:rPr>
              <a:t> I.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63B796-84D7-4069-93D0-7A496A03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A77F8F-E829-4314-9F44-36169F754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8D18253-A2A5-4168-A077-5A4A9C532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AC9C54-D328-4591-AE19-1C4E335C7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74A6996-7D92-4A5D-B88C-3B3E56C69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0F18B95-9F0D-423C-9242-0FBEC7276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4AE5E3E-9489-4D5A-A458-72C3E481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E88FC08-D56F-45D4-AC54-B89F64697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A9CDF2D-7A78-4571-B1C1-857192D4A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E46C3A6-A8E2-4FBB-B6F8-FBEA0D905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D35E17C-3C3F-401E-875C-1BA82BBA5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8C01EF9-F43C-4B12-BBF9-A20421C75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F2382E1D-6D35-47D9-ABDD-5D51834E57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7" r="12053"/>
          <a:stretch/>
        </p:blipFill>
        <p:spPr>
          <a:xfrm>
            <a:off x="6095997" y="556304"/>
            <a:ext cx="5810546" cy="5810546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138BDDD-D054-4F0A-BB1F-9D016848D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6693312" y="1116028"/>
            <a:ext cx="304800" cy="429768"/>
            <a:chOff x="215328" y="-46937"/>
            <a:chExt cx="304800" cy="277384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CB9B538-BCFF-41C2-87A8-28853C399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D34C8C8-72AB-40F5-87DE-E7AE196F7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DA1E9C3-A70A-49DD-AD8F-5E768B24F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C92A81C-B9D6-4A1C-BE78-377104DBE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9188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CC5FF6-C911-4883-B5F7-F5F3E29A8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E2200F-ED39-40A1-A6F7-65A45ED6D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DC59FE-95C7-4792-8613-8387631B1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85A6740-C8AC-4AF4-8DED-DF2AE7C5C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0287ED7-11F5-4988-9536-ED300C63D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F435B82-54F0-40A8-98AC-308BBE400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3E91545-5C3B-46A8-84FE-3866AC17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E118785-E32F-4098-BA19-715FB4D32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18661B7-47E9-4CFA-9D23-D94826CD7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1FB95DEE-295B-4235-A7A3-730384C64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40" y="630936"/>
            <a:ext cx="5895058" cy="270201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Szentistváni viselet II.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63B796-84D7-4069-93D0-7A496A03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A77F8F-E829-4314-9F44-36169F754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8D18253-A2A5-4168-A077-5A4A9C532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AC9C54-D328-4591-AE19-1C4E335C7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74A6996-7D92-4A5D-B88C-3B3E56C69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0F18B95-9F0D-423C-9242-0FBEC7276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4AE5E3E-9489-4D5A-A458-72C3E481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E88FC08-D56F-45D4-AC54-B89F64697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A9CDF2D-7A78-4571-B1C1-857192D4A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E46C3A6-A8E2-4FBB-B6F8-FBEA0D905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D35E17C-3C3F-401E-875C-1BA82BBA5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8C01EF9-F43C-4B12-BBF9-A20421C75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Tartalom helye 4" descr="A képen személy, kültéri, állás, táncos látható&#10;&#10;Automatikusan generált leírás">
            <a:extLst>
              <a:ext uri="{FF2B5EF4-FFF2-40B4-BE49-F238E27FC236}">
                <a16:creationId xmlns:a16="http://schemas.microsoft.com/office/drawing/2014/main" id="{7995532C-F000-4BBD-8029-109758770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4" r="21899" b="-1"/>
          <a:stretch/>
        </p:blipFill>
        <p:spPr>
          <a:xfrm>
            <a:off x="6123835" y="236282"/>
            <a:ext cx="6072887" cy="657753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138BDDD-D054-4F0A-BB1F-9D016848D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6693312" y="1116028"/>
            <a:ext cx="304800" cy="429768"/>
            <a:chOff x="215328" y="-46937"/>
            <a:chExt cx="304800" cy="277384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CB9B538-BCFF-41C2-87A8-28853C399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D34C8C8-72AB-40F5-87DE-E7AE196F7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DA1E9C3-A70A-49DD-AD8F-5E768B24F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C92A81C-B9D6-4A1C-BE78-377104DBE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4900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CC5FF6-C911-4883-B5F7-F5F3E29A8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E2200F-ED39-40A1-A6F7-65A45ED6D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DC59FE-95C7-4792-8613-8387631B1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85A6740-C8AC-4AF4-8DED-DF2AE7C5C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0287ED7-11F5-4988-9536-ED300C63D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F435B82-54F0-40A8-98AC-308BBE400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3E91545-5C3B-46A8-84FE-3866AC17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E118785-E32F-4098-BA19-715FB4D32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18661B7-47E9-4CFA-9D23-D94826CD7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85868E2F-9C2E-4683-B6CC-32568EBA5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40" y="630936"/>
            <a:ext cx="5895058" cy="270201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Mezőkövesdi hímzés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63B796-84D7-4069-93D0-7A496A03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A77F8F-E829-4314-9F44-36169F754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8D18253-A2A5-4168-A077-5A4A9C532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AC9C54-D328-4591-AE19-1C4E335C7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74A6996-7D92-4A5D-B88C-3B3E56C69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0F18B95-9F0D-423C-9242-0FBEC7276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4AE5E3E-9489-4D5A-A458-72C3E481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E88FC08-D56F-45D4-AC54-B89F64697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A9CDF2D-7A78-4571-B1C1-857192D4A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E46C3A6-A8E2-4FBB-B6F8-FBEA0D905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D35E17C-3C3F-401E-875C-1BA82BBA5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8C01EF9-F43C-4B12-BBF9-A20421C75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Tartalom helye 4" descr="A képen színes, anyag látható&#10;&#10;Automatikusan generált leírás">
            <a:extLst>
              <a:ext uri="{FF2B5EF4-FFF2-40B4-BE49-F238E27FC236}">
                <a16:creationId xmlns:a16="http://schemas.microsoft.com/office/drawing/2014/main" id="{AE403360-7980-44FD-A367-3B7586395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r="19713"/>
          <a:stretch/>
        </p:blipFill>
        <p:spPr>
          <a:xfrm>
            <a:off x="5962434" y="731708"/>
            <a:ext cx="5740216" cy="5740216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138BDDD-D054-4F0A-BB1F-9D016848D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6693312" y="1116028"/>
            <a:ext cx="304800" cy="429768"/>
            <a:chOff x="215328" y="-46937"/>
            <a:chExt cx="304800" cy="277384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CB9B538-BCFF-41C2-87A8-28853C399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D34C8C8-72AB-40F5-87DE-E7AE196F7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DA1E9C3-A70A-49DD-AD8F-5E768B24F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C92A81C-B9D6-4A1C-BE78-377104DBE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082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CC5FF6-C911-4883-B5F7-F5F3E29A8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E2200F-ED39-40A1-A6F7-65A45ED6D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DC59FE-95C7-4792-8613-8387631B1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85A6740-C8AC-4AF4-8DED-DF2AE7C5C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0287ED7-11F5-4988-9536-ED300C63D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F435B82-54F0-40A8-98AC-308BBE400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3E91545-5C3B-46A8-84FE-3866AC17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E118785-E32F-4098-BA19-715FB4D32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18661B7-47E9-4CFA-9D23-D94826CD7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61AF69C8-FB00-488C-81CA-4B7FD72FC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40" y="630936"/>
            <a:ext cx="5895058" cy="270201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Tardi hímzés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63B796-84D7-4069-93D0-7A496A03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A77F8F-E829-4314-9F44-36169F754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8D18253-A2A5-4168-A077-5A4A9C532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AC9C54-D328-4591-AE19-1C4E335C7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74A6996-7D92-4A5D-B88C-3B3E56C69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0F18B95-9F0D-423C-9242-0FBEC7276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4AE5E3E-9489-4D5A-A458-72C3E481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E88FC08-D56F-45D4-AC54-B89F64697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A9CDF2D-7A78-4571-B1C1-857192D4A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E46C3A6-A8E2-4FBB-B6F8-FBEA0D905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D35E17C-3C3F-401E-875C-1BA82BBA5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8C01EF9-F43C-4B12-BBF9-A20421C75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Tartalom helye 4" descr="A képen bútor, szőnyeg látható&#10;&#10;Automatikusan generált leírás">
            <a:extLst>
              <a:ext uri="{FF2B5EF4-FFF2-40B4-BE49-F238E27FC236}">
                <a16:creationId xmlns:a16="http://schemas.microsoft.com/office/drawing/2014/main" id="{52665491-BBE3-4BFF-90A4-1DAA2154E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9" r="24362"/>
          <a:stretch/>
        </p:blipFill>
        <p:spPr>
          <a:xfrm>
            <a:off x="5687775" y="386077"/>
            <a:ext cx="6129987" cy="6129987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138BDDD-D054-4F0A-BB1F-9D016848D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6693312" y="1116028"/>
            <a:ext cx="304800" cy="429768"/>
            <a:chOff x="215328" y="-46937"/>
            <a:chExt cx="304800" cy="277384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CB9B538-BCFF-41C2-87A8-28853C399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D34C8C8-72AB-40F5-87DE-E7AE196F7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DA1E9C3-A70A-49DD-AD8F-5E768B24F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C92A81C-B9D6-4A1C-BE78-377104DBE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1697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326</Words>
  <Application>Microsoft Office PowerPoint</Application>
  <PresentationFormat>Szélesvásznú</PresentationFormat>
  <Paragraphs>36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Office-téma</vt:lpstr>
      <vt:lpstr>MATYÓSÁG: Mezőkövesd, Szentistván, Tard</vt:lpstr>
      <vt:lpstr>Matyó népművészet</vt:lpstr>
      <vt:lpstr>Mezőkövesdi női viselet</vt:lpstr>
      <vt:lpstr>Mezőkövesdi férfi viselet</vt:lpstr>
      <vt:lpstr>Tardi női viselet</vt:lpstr>
      <vt:lpstr>Szentistváni viselet I.</vt:lpstr>
      <vt:lpstr>Szentistváni viselet II.</vt:lpstr>
      <vt:lpstr>Mezőkövesdi hímzés</vt:lpstr>
      <vt:lpstr>Tardi hímzés</vt:lpstr>
      <vt:lpstr>Szentistváni hímzés I.</vt:lpstr>
      <vt:lpstr>Szentistváni hímzés II.</vt:lpstr>
      <vt:lpstr>A „matyó” hímzés továbbélése I.</vt:lpstr>
      <vt:lpstr>A „matyó„ hímzés továbbélése II.</vt:lpstr>
      <vt:lpstr>A „matyó”hímzés továbbélése III.</vt:lpstr>
      <vt:lpstr> A „matyó”  hímzés továbbélése IV.</vt:lpstr>
      <vt:lpstr>SZÓTÁR-I</vt:lpstr>
      <vt:lpstr>SZÓTÁR-II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MATYÓSÁG: Mezőkövesd, Szentistván, Tard</dc:title>
  <dc:creator>Mária Baranyi</dc:creator>
  <cp:lastModifiedBy>Mária Baranyi</cp:lastModifiedBy>
  <cp:revision>2</cp:revision>
  <dcterms:created xsi:type="dcterms:W3CDTF">2020-08-23T08:42:03Z</dcterms:created>
  <dcterms:modified xsi:type="dcterms:W3CDTF">2020-08-23T08:51:48Z</dcterms:modified>
</cp:coreProperties>
</file>